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notesMasterIdLst>
    <p:notesMasterId r:id="rId22"/>
  </p:notesMaster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11-1.png"/><Relationship Id="rId2" Type="http://schemas.openxmlformats.org/officeDocument/2006/relationships/image" Target="../media/image-11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12-1.png"/><Relationship Id="rId2" Type="http://schemas.openxmlformats.org/officeDocument/2006/relationships/image" Target="../media/image-12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13-1.png"/><Relationship Id="rId2" Type="http://schemas.openxmlformats.org/officeDocument/2006/relationships/image" Target="../media/image-13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14-1.png"/><Relationship Id="rId2" Type="http://schemas.openxmlformats.org/officeDocument/2006/relationships/image" Target="../media/image-14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15-1.png"/><Relationship Id="rId2" Type="http://schemas.openxmlformats.org/officeDocument/2006/relationships/image" Target="../media/image-15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" TargetMode="External"/><Relationship Id="rId1" Type="http://schemas.openxmlformats.org/officeDocument/2006/relationships/image" Target="../media/image-16-1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" TargetMode="External"/><Relationship Id="rId1" Type="http://schemas.openxmlformats.org/officeDocument/2006/relationships/image" Target="../media/image-17-1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legacy.reactjs.org" TargetMode="External"/><Relationship Id="rId3" Type="http://schemas.openxmlformats.org/officeDocument/2006/relationships/hyperlink" Target="https://www.mongodb.com" TargetMode="External"/><Relationship Id="rId4" Type="http://schemas.openxmlformats.org/officeDocument/2006/relationships/hyperlink" Target="https://www.youtube.com" TargetMode="External"/><Relationship Id="rId6" Type="http://schemas.openxmlformats.org/officeDocument/2006/relationships/hyperlink" Target="https://gamma.app" TargetMode="External"/><Relationship Id="rId1" Type="http://schemas.openxmlformats.org/officeDocument/2006/relationships/image" Target="../media/image-18-1.png"/><Relationship Id="rId5" Type="http://schemas.openxmlformats.org/officeDocument/2006/relationships/image" Target="../media/image-18-2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19-1.png"/><Relationship Id="rId2" Type="http://schemas.openxmlformats.org/officeDocument/2006/relationships/image" Target="../media/image-19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" TargetMode="External"/><Relationship Id="rId1" Type="http://schemas.openxmlformats.org/officeDocument/2006/relationships/image" Target="../media/image-2-1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" TargetMode="External"/><Relationship Id="rId1" Type="http://schemas.openxmlformats.org/officeDocument/2006/relationships/image" Target="../media/image-20-1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2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" TargetMode="External"/><Relationship Id="rId1" Type="http://schemas.openxmlformats.org/officeDocument/2006/relationships/image" Target="../media/image-4-1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" TargetMode="External"/><Relationship Id="rId1" Type="http://schemas.openxmlformats.org/officeDocument/2006/relationships/image" Target="../media/image-6-1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3199" y="2998470"/>
            <a:ext cx="5332690" cy="8331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6561"/>
              </a:lnSpc>
              <a:buNone/>
            </a:pPr>
            <a:r>
              <a:rPr lang="en-US" sz="5249" dirty="0">
                <a:solidFill>
                  <a:srgbClr val="FFFFF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PostIt</a:t>
            </a:r>
            <a:endParaRPr lang="en-US" sz="5249" dirty="0"/>
          </a:p>
        </p:txBody>
      </p:sp>
      <p:sp>
        <p:nvSpPr>
          <p:cNvPr id="6" name="Text 3"/>
          <p:cNvSpPr/>
          <p:nvPr/>
        </p:nvSpPr>
        <p:spPr>
          <a:xfrm>
            <a:off x="833199" y="4164925"/>
            <a:ext cx="74776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Discover the power of PostIt, a revolutionary social media platform created using the MEAN stack. Join in on the conversation and connect with people from around the world.</a:t>
            </a:r>
            <a:endParaRPr lang="en-US" sz="1750" dirty="0"/>
          </a:p>
        </p:txBody>
      </p:sp>
      <p:pic>
        <p:nvPicPr>
          <p:cNvPr id="7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sp>
        <p:nvSpPr>
          <p:cNvPr id="4" name="Text 2"/>
          <p:cNvSpPr/>
          <p:nvPr/>
        </p:nvSpPr>
        <p:spPr>
          <a:xfrm>
            <a:off x="2037993" y="1172170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FFFFF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Post </a:t>
            </a:r>
            <a:endParaRPr lang="en-US" sz="4374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37993" y="2310884"/>
            <a:ext cx="10356890" cy="4746427"/>
          </a:xfrm>
          <a:prstGeom prst="rect">
            <a:avLst/>
          </a:prstGeom>
        </p:spPr>
      </p:pic>
      <p:pic>
        <p:nvPicPr>
          <p:cNvPr id="6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sp>
        <p:nvSpPr>
          <p:cNvPr id="4" name="Text 2"/>
          <p:cNvSpPr/>
          <p:nvPr/>
        </p:nvSpPr>
        <p:spPr>
          <a:xfrm>
            <a:off x="2037993" y="1180028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FFFFF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User Profile</a:t>
            </a:r>
            <a:endParaRPr lang="en-US" sz="4374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37993" y="2318742"/>
            <a:ext cx="10356890" cy="4730710"/>
          </a:xfrm>
          <a:prstGeom prst="rect">
            <a:avLst/>
          </a:prstGeom>
        </p:spPr>
      </p:pic>
      <p:pic>
        <p:nvPicPr>
          <p:cNvPr id="6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sp>
        <p:nvSpPr>
          <p:cNvPr id="4" name="Text 2"/>
          <p:cNvSpPr/>
          <p:nvPr/>
        </p:nvSpPr>
        <p:spPr>
          <a:xfrm>
            <a:off x="2037993" y="1094423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FFFFF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Project Demo</a:t>
            </a:r>
            <a:endParaRPr lang="en-US" sz="4374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37993" y="2233136"/>
            <a:ext cx="5554980" cy="3433167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2037993" y="5943957"/>
            <a:ext cx="262890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FFFFF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Live Demonstration</a:t>
            </a:r>
            <a:endParaRPr lang="en-US" sz="2187" dirty="0"/>
          </a:p>
        </p:txBody>
      </p:sp>
      <p:sp>
        <p:nvSpPr>
          <p:cNvPr id="7" name="Text 4"/>
          <p:cNvSpPr/>
          <p:nvPr/>
        </p:nvSpPr>
        <p:spPr>
          <a:xfrm>
            <a:off x="2037993" y="6424374"/>
            <a:ext cx="10554414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Experience the power of PostIt through a live demo showcasing its key features and functionalities.</a:t>
            </a:r>
            <a:endParaRPr lang="en-US" sz="1750" dirty="0"/>
          </a:p>
        </p:txBody>
      </p:sp>
      <p:pic>
        <p:nvPicPr>
          <p:cNvPr id="8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00576" y="589002"/>
            <a:ext cx="4770120" cy="6671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253"/>
              </a:lnSpc>
              <a:buNone/>
            </a:pPr>
            <a:r>
              <a:rPr lang="en-US" sz="4203" dirty="0">
                <a:solidFill>
                  <a:srgbClr val="FFFFF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Project Challenges</a:t>
            </a:r>
            <a:endParaRPr lang="en-US" sz="4203" dirty="0"/>
          </a:p>
        </p:txBody>
      </p:sp>
      <p:sp>
        <p:nvSpPr>
          <p:cNvPr id="6" name="Text 3"/>
          <p:cNvSpPr/>
          <p:nvPr/>
        </p:nvSpPr>
        <p:spPr>
          <a:xfrm>
            <a:off x="800576" y="1576268"/>
            <a:ext cx="9371648" cy="68294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690"/>
              </a:lnSpc>
              <a:buNone/>
            </a:pPr>
            <a:r>
              <a:rPr lang="en-US" sz="168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Discover the hurdles faced by the development team during the creation of PostIt, and how they overcame them to deliver a seamless user experience.</a:t>
            </a:r>
            <a:endParaRPr lang="en-US" sz="1681" dirty="0"/>
          </a:p>
        </p:txBody>
      </p:sp>
      <p:sp>
        <p:nvSpPr>
          <p:cNvPr id="7" name="Shape 4"/>
          <p:cNvSpPr/>
          <p:nvPr/>
        </p:nvSpPr>
        <p:spPr>
          <a:xfrm>
            <a:off x="1099423" y="2499360"/>
            <a:ext cx="42624" cy="5141119"/>
          </a:xfrm>
          <a:prstGeom prst="roundRect">
            <a:avLst>
              <a:gd name="adj" fmla="val 225401"/>
            </a:avLst>
          </a:prstGeom>
          <a:solidFill>
            <a:srgbClr val="414A70"/>
          </a:solidFill>
          <a:ln/>
        </p:spPr>
      </p:sp>
      <p:sp>
        <p:nvSpPr>
          <p:cNvPr id="8" name="Shape 5"/>
          <p:cNvSpPr/>
          <p:nvPr/>
        </p:nvSpPr>
        <p:spPr>
          <a:xfrm>
            <a:off x="1360884" y="2884884"/>
            <a:ext cx="747236" cy="42624"/>
          </a:xfrm>
          <a:prstGeom prst="roundRect">
            <a:avLst>
              <a:gd name="adj" fmla="val 225401"/>
            </a:avLst>
          </a:prstGeom>
          <a:solidFill>
            <a:srgbClr val="414A70"/>
          </a:solidFill>
          <a:ln/>
        </p:spPr>
      </p:sp>
      <p:sp>
        <p:nvSpPr>
          <p:cNvPr id="9" name="Shape 6"/>
          <p:cNvSpPr/>
          <p:nvPr/>
        </p:nvSpPr>
        <p:spPr>
          <a:xfrm>
            <a:off x="880586" y="2666167"/>
            <a:ext cx="480298" cy="480298"/>
          </a:xfrm>
          <a:prstGeom prst="roundRect">
            <a:avLst>
              <a:gd name="adj" fmla="val 20003"/>
            </a:avLst>
          </a:prstGeom>
          <a:solidFill>
            <a:srgbClr val="283157"/>
          </a:solidFill>
          <a:ln w="13335">
            <a:solidFill>
              <a:srgbClr val="414A70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1048345" y="2706172"/>
            <a:ext cx="144780" cy="40028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152"/>
              </a:lnSpc>
              <a:buNone/>
            </a:pPr>
            <a:r>
              <a:rPr lang="en-US" sz="2522" dirty="0">
                <a:solidFill>
                  <a:srgbClr val="EBECE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1</a:t>
            </a:r>
            <a:endParaRPr lang="en-US" sz="2522" dirty="0"/>
          </a:p>
        </p:txBody>
      </p:sp>
      <p:sp>
        <p:nvSpPr>
          <p:cNvPr id="11" name="Text 8"/>
          <p:cNvSpPr/>
          <p:nvPr/>
        </p:nvSpPr>
        <p:spPr>
          <a:xfrm>
            <a:off x="2294930" y="2712839"/>
            <a:ext cx="3467100" cy="33349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627"/>
              </a:lnSpc>
              <a:buNone/>
            </a:pPr>
            <a:r>
              <a:rPr lang="en-US" sz="2101" dirty="0">
                <a:solidFill>
                  <a:srgbClr val="EBECE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Challenges in Development</a:t>
            </a:r>
            <a:endParaRPr lang="en-US" sz="2101" dirty="0"/>
          </a:p>
        </p:txBody>
      </p:sp>
      <p:sp>
        <p:nvSpPr>
          <p:cNvPr id="12" name="Text 9"/>
          <p:cNvSpPr/>
          <p:nvPr/>
        </p:nvSpPr>
        <p:spPr>
          <a:xfrm>
            <a:off x="2294930" y="3174325"/>
            <a:ext cx="7877294" cy="68294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690"/>
              </a:lnSpc>
              <a:buNone/>
            </a:pPr>
            <a:r>
              <a:rPr lang="en-US" sz="168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Integrating the different technologies to ensure optimal functionality and performance of PostIt.</a:t>
            </a:r>
            <a:endParaRPr lang="en-US" sz="1681" dirty="0"/>
          </a:p>
        </p:txBody>
      </p:sp>
      <p:sp>
        <p:nvSpPr>
          <p:cNvPr id="13" name="Shape 10"/>
          <p:cNvSpPr/>
          <p:nvPr/>
        </p:nvSpPr>
        <p:spPr>
          <a:xfrm>
            <a:off x="1360884" y="4669750"/>
            <a:ext cx="747236" cy="42624"/>
          </a:xfrm>
          <a:prstGeom prst="roundRect">
            <a:avLst>
              <a:gd name="adj" fmla="val 225401"/>
            </a:avLst>
          </a:prstGeom>
          <a:solidFill>
            <a:srgbClr val="414A70"/>
          </a:solidFill>
          <a:ln/>
        </p:spPr>
      </p:sp>
      <p:sp>
        <p:nvSpPr>
          <p:cNvPr id="14" name="Shape 11"/>
          <p:cNvSpPr/>
          <p:nvPr/>
        </p:nvSpPr>
        <p:spPr>
          <a:xfrm>
            <a:off x="880586" y="4451033"/>
            <a:ext cx="480298" cy="480298"/>
          </a:xfrm>
          <a:prstGeom prst="roundRect">
            <a:avLst>
              <a:gd name="adj" fmla="val 20003"/>
            </a:avLst>
          </a:prstGeom>
          <a:solidFill>
            <a:srgbClr val="283157"/>
          </a:solidFill>
          <a:ln w="13335">
            <a:solidFill>
              <a:srgbClr val="414A70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1025485" y="4491038"/>
            <a:ext cx="190500" cy="40028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152"/>
              </a:lnSpc>
              <a:buNone/>
            </a:pPr>
            <a:r>
              <a:rPr lang="en-US" sz="2522" dirty="0">
                <a:solidFill>
                  <a:srgbClr val="EBECE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2</a:t>
            </a:r>
            <a:endParaRPr lang="en-US" sz="2522" dirty="0"/>
          </a:p>
        </p:txBody>
      </p:sp>
      <p:sp>
        <p:nvSpPr>
          <p:cNvPr id="16" name="Text 13"/>
          <p:cNvSpPr/>
          <p:nvPr/>
        </p:nvSpPr>
        <p:spPr>
          <a:xfrm>
            <a:off x="2294930" y="4497705"/>
            <a:ext cx="3436620" cy="33349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627"/>
              </a:lnSpc>
              <a:buNone/>
            </a:pPr>
            <a:r>
              <a:rPr lang="en-US" sz="2101" dirty="0">
                <a:solidFill>
                  <a:srgbClr val="EBECE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Handling High User Traffic</a:t>
            </a:r>
            <a:endParaRPr lang="en-US" sz="2101" dirty="0"/>
          </a:p>
        </p:txBody>
      </p:sp>
      <p:sp>
        <p:nvSpPr>
          <p:cNvPr id="17" name="Text 14"/>
          <p:cNvSpPr/>
          <p:nvPr/>
        </p:nvSpPr>
        <p:spPr>
          <a:xfrm>
            <a:off x="2294930" y="4959191"/>
            <a:ext cx="7877294" cy="68294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690"/>
              </a:lnSpc>
              <a:buNone/>
            </a:pPr>
            <a:r>
              <a:rPr lang="en-US" sz="168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Developing strategies to maintain stability when faced with a large number of users accessing the platform simultaneously.</a:t>
            </a:r>
            <a:endParaRPr lang="en-US" sz="1681" dirty="0"/>
          </a:p>
        </p:txBody>
      </p:sp>
      <p:sp>
        <p:nvSpPr>
          <p:cNvPr id="18" name="Shape 15"/>
          <p:cNvSpPr/>
          <p:nvPr/>
        </p:nvSpPr>
        <p:spPr>
          <a:xfrm>
            <a:off x="1360884" y="6454616"/>
            <a:ext cx="747236" cy="42624"/>
          </a:xfrm>
          <a:prstGeom prst="roundRect">
            <a:avLst>
              <a:gd name="adj" fmla="val 225401"/>
            </a:avLst>
          </a:prstGeom>
          <a:solidFill>
            <a:srgbClr val="414A70"/>
          </a:solidFill>
          <a:ln/>
        </p:spPr>
      </p:sp>
      <p:sp>
        <p:nvSpPr>
          <p:cNvPr id="19" name="Shape 16"/>
          <p:cNvSpPr/>
          <p:nvPr/>
        </p:nvSpPr>
        <p:spPr>
          <a:xfrm>
            <a:off x="880586" y="6235898"/>
            <a:ext cx="480298" cy="480298"/>
          </a:xfrm>
          <a:prstGeom prst="roundRect">
            <a:avLst>
              <a:gd name="adj" fmla="val 20003"/>
            </a:avLst>
          </a:prstGeom>
          <a:solidFill>
            <a:srgbClr val="283157"/>
          </a:solidFill>
          <a:ln w="13335">
            <a:solidFill>
              <a:srgbClr val="414A70"/>
            </a:solidFill>
            <a:prstDash val="solid"/>
          </a:ln>
        </p:spPr>
      </p:sp>
      <p:sp>
        <p:nvSpPr>
          <p:cNvPr id="20" name="Text 17"/>
          <p:cNvSpPr/>
          <p:nvPr/>
        </p:nvSpPr>
        <p:spPr>
          <a:xfrm>
            <a:off x="1033105" y="6275903"/>
            <a:ext cx="175260" cy="40028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152"/>
              </a:lnSpc>
              <a:buNone/>
            </a:pPr>
            <a:r>
              <a:rPr lang="en-US" sz="2522" dirty="0">
                <a:solidFill>
                  <a:srgbClr val="EBECE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3</a:t>
            </a:r>
            <a:endParaRPr lang="en-US" sz="2522" dirty="0"/>
          </a:p>
        </p:txBody>
      </p:sp>
      <p:sp>
        <p:nvSpPr>
          <p:cNvPr id="21" name="Text 18"/>
          <p:cNvSpPr/>
          <p:nvPr/>
        </p:nvSpPr>
        <p:spPr>
          <a:xfrm>
            <a:off x="2294930" y="6282571"/>
            <a:ext cx="3284220" cy="33349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627"/>
              </a:lnSpc>
              <a:buNone/>
            </a:pPr>
            <a:r>
              <a:rPr lang="en-US" sz="2101" dirty="0">
                <a:solidFill>
                  <a:srgbClr val="EBECE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Data Security and Privacy</a:t>
            </a:r>
            <a:endParaRPr lang="en-US" sz="2101" dirty="0"/>
          </a:p>
        </p:txBody>
      </p:sp>
      <p:sp>
        <p:nvSpPr>
          <p:cNvPr id="22" name="Text 19"/>
          <p:cNvSpPr/>
          <p:nvPr/>
        </p:nvSpPr>
        <p:spPr>
          <a:xfrm>
            <a:off x="2294930" y="6744057"/>
            <a:ext cx="7877294" cy="68294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690"/>
              </a:lnSpc>
              <a:buNone/>
            </a:pPr>
            <a:r>
              <a:rPr lang="en-US" sz="168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Implementing robust security measures to safeguard user data and protect privacy in compliance with industry standards.</a:t>
            </a:r>
            <a:endParaRPr lang="en-US" sz="1681" dirty="0"/>
          </a:p>
        </p:txBody>
      </p:sp>
      <p:pic>
        <p:nvPicPr>
          <p:cNvPr id="23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>
              <a:alpha val="80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2037993" y="1239441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FFFFF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Project Roles</a:t>
            </a:r>
            <a:endParaRPr lang="en-US" sz="4374" dirty="0"/>
          </a:p>
        </p:txBody>
      </p:sp>
      <p:sp>
        <p:nvSpPr>
          <p:cNvPr id="7" name="Shape 4"/>
          <p:cNvSpPr/>
          <p:nvPr/>
        </p:nvSpPr>
        <p:spPr>
          <a:xfrm>
            <a:off x="2037993" y="2267069"/>
            <a:ext cx="5166122" cy="1307783"/>
          </a:xfrm>
          <a:prstGeom prst="roundRect">
            <a:avLst>
              <a:gd name="adj" fmla="val 7646"/>
            </a:avLst>
          </a:prstGeom>
          <a:solidFill>
            <a:srgbClr val="283157"/>
          </a:solidFill>
          <a:ln w="13811">
            <a:solidFill>
              <a:srgbClr val="414A70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2273975" y="2503051"/>
            <a:ext cx="374142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EBECE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Hardik Nanda (2110992007)</a:t>
            </a:r>
            <a:endParaRPr lang="en-US" sz="2187" dirty="0"/>
          </a:p>
        </p:txBody>
      </p:sp>
      <p:sp>
        <p:nvSpPr>
          <p:cNvPr id="9" name="Text 6"/>
          <p:cNvSpPr/>
          <p:nvPr/>
        </p:nvSpPr>
        <p:spPr>
          <a:xfrm>
            <a:off x="2273975" y="2983468"/>
            <a:ext cx="4694158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authentication, login page, signup page.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426285" y="2267069"/>
            <a:ext cx="5166122" cy="1307783"/>
          </a:xfrm>
          <a:prstGeom prst="roundRect">
            <a:avLst>
              <a:gd name="adj" fmla="val 7646"/>
            </a:avLst>
          </a:prstGeom>
          <a:solidFill>
            <a:srgbClr val="283157"/>
          </a:solidFill>
          <a:ln w="13811">
            <a:solidFill>
              <a:srgbClr val="414A70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7662267" y="2503051"/>
            <a:ext cx="356616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EBECE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Atul Sharma (2110992050)</a:t>
            </a:r>
            <a:endParaRPr lang="en-US" sz="2187" dirty="0"/>
          </a:p>
        </p:txBody>
      </p:sp>
      <p:sp>
        <p:nvSpPr>
          <p:cNvPr id="12" name="Text 9"/>
          <p:cNvSpPr/>
          <p:nvPr/>
        </p:nvSpPr>
        <p:spPr>
          <a:xfrm>
            <a:off x="7662267" y="2983468"/>
            <a:ext cx="4694158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mongodb, database connection.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2037993" y="3797022"/>
            <a:ext cx="5166122" cy="1663184"/>
          </a:xfrm>
          <a:prstGeom prst="roundRect">
            <a:avLst>
              <a:gd name="adj" fmla="val 6012"/>
            </a:avLst>
          </a:prstGeom>
          <a:solidFill>
            <a:srgbClr val="283157"/>
          </a:solidFill>
          <a:ln w="13811">
            <a:solidFill>
              <a:srgbClr val="414A70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2273975" y="4033004"/>
            <a:ext cx="354330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EBECE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Shagun Garg (2110991936)</a:t>
            </a:r>
            <a:endParaRPr lang="en-US" sz="2187" dirty="0"/>
          </a:p>
        </p:txBody>
      </p:sp>
      <p:sp>
        <p:nvSpPr>
          <p:cNvPr id="15" name="Text 12"/>
          <p:cNvSpPr/>
          <p:nvPr/>
        </p:nvSpPr>
        <p:spPr>
          <a:xfrm>
            <a:off x="2273975" y="4513421"/>
            <a:ext cx="4694158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Javascript and React.</a:t>
            </a:r>
            <a:endParaRPr lang="en-US" sz="1750" dirty="0"/>
          </a:p>
        </p:txBody>
      </p:sp>
      <p:sp>
        <p:nvSpPr>
          <p:cNvPr id="16" name="Shape 13"/>
          <p:cNvSpPr/>
          <p:nvPr/>
        </p:nvSpPr>
        <p:spPr>
          <a:xfrm>
            <a:off x="7426285" y="3797022"/>
            <a:ext cx="5166122" cy="1663184"/>
          </a:xfrm>
          <a:prstGeom prst="roundRect">
            <a:avLst>
              <a:gd name="adj" fmla="val 6012"/>
            </a:avLst>
          </a:prstGeom>
          <a:solidFill>
            <a:srgbClr val="283157"/>
          </a:solidFill>
          <a:ln w="13811">
            <a:solidFill>
              <a:srgbClr val="414A70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7662267" y="4033004"/>
            <a:ext cx="361950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EBECE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Vishnu Jindal (2110991949)</a:t>
            </a:r>
            <a:endParaRPr lang="en-US" sz="2187" dirty="0"/>
          </a:p>
        </p:txBody>
      </p:sp>
      <p:sp>
        <p:nvSpPr>
          <p:cNvPr id="18" name="Text 15"/>
          <p:cNvSpPr/>
          <p:nvPr/>
        </p:nvSpPr>
        <p:spPr>
          <a:xfrm>
            <a:off x="7662267" y="4513421"/>
            <a:ext cx="469415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server.js, mongoose, packages instanciate.</a:t>
            </a:r>
            <a:endParaRPr lang="en-US" sz="1750" dirty="0"/>
          </a:p>
        </p:txBody>
      </p:sp>
      <p:sp>
        <p:nvSpPr>
          <p:cNvPr id="19" name="Shape 16"/>
          <p:cNvSpPr/>
          <p:nvPr/>
        </p:nvSpPr>
        <p:spPr>
          <a:xfrm>
            <a:off x="2037993" y="5682377"/>
            <a:ext cx="10554414" cy="1307783"/>
          </a:xfrm>
          <a:prstGeom prst="roundRect">
            <a:avLst>
              <a:gd name="adj" fmla="val 7646"/>
            </a:avLst>
          </a:prstGeom>
          <a:solidFill>
            <a:srgbClr val="283157"/>
          </a:solidFill>
          <a:ln w="13811">
            <a:solidFill>
              <a:srgbClr val="414A70"/>
            </a:solidFill>
            <a:prstDash val="solid"/>
          </a:ln>
        </p:spPr>
      </p:sp>
      <p:sp>
        <p:nvSpPr>
          <p:cNvPr id="20" name="Text 17"/>
          <p:cNvSpPr/>
          <p:nvPr/>
        </p:nvSpPr>
        <p:spPr>
          <a:xfrm>
            <a:off x="2273975" y="5918359"/>
            <a:ext cx="434340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EBECE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Deepankar Kumar (2110992046)</a:t>
            </a:r>
            <a:endParaRPr lang="en-US" sz="2187" dirty="0"/>
          </a:p>
        </p:txBody>
      </p:sp>
      <p:sp>
        <p:nvSpPr>
          <p:cNvPr id="21" name="Text 18"/>
          <p:cNvSpPr/>
          <p:nvPr/>
        </p:nvSpPr>
        <p:spPr>
          <a:xfrm>
            <a:off x="2273975" y="6398776"/>
            <a:ext cx="1008245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Frontent, react, javascript.</a:t>
            </a:r>
            <a:endParaRPr lang="en-US" sz="1750" dirty="0"/>
          </a:p>
        </p:txBody>
      </p:sp>
      <p:pic>
        <p:nvPicPr>
          <p:cNvPr id="22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77749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037993" y="4012406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FFFFF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Key Learnings</a:t>
            </a:r>
            <a:endParaRPr lang="en-US" sz="4374" dirty="0"/>
          </a:p>
        </p:txBody>
      </p:sp>
      <p:sp>
        <p:nvSpPr>
          <p:cNvPr id="6" name="Text 3"/>
          <p:cNvSpPr/>
          <p:nvPr/>
        </p:nvSpPr>
        <p:spPr>
          <a:xfrm>
            <a:off x="2393394" y="5040035"/>
            <a:ext cx="10199013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marL="342900" indent="-342900">
              <a:lnSpc>
                <a:spcPts val="2799"/>
              </a:lnSpc>
              <a:buSzPct val="100000"/>
              <a:buChar char="•"/>
            </a:pPr>
            <a:r>
              <a:rPr lang="en-US" sz="175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Agile Development:</a:t>
            </a:r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Embracing an iterative approach to project management and development.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2393394" y="5839658"/>
            <a:ext cx="10199013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marL="342900" indent="-342900">
              <a:lnSpc>
                <a:spcPts val="2799"/>
              </a:lnSpc>
              <a:buSzPct val="100000"/>
              <a:buChar char="•"/>
            </a:pPr>
            <a:r>
              <a:rPr lang="en-US" sz="175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Effective Communication:</a:t>
            </a:r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Importance of clear and regular communication among team members.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2393394" y="6639282"/>
            <a:ext cx="1019901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799"/>
              </a:lnSpc>
              <a:buSzPct val="100000"/>
              <a:buChar char="•"/>
            </a:pPr>
            <a:r>
              <a:rPr lang="en-US" sz="175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learn technologies:</a:t>
            </a:r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like mongodb, express.js, node.js, react, javascript etc.</a:t>
            </a:r>
            <a:endParaRPr lang="en-US" sz="1750" dirty="0"/>
          </a:p>
        </p:txBody>
      </p:sp>
      <p:pic>
        <p:nvPicPr>
          <p:cNvPr id="9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sp>
        <p:nvSpPr>
          <p:cNvPr id="4" name="Text 2"/>
          <p:cNvSpPr/>
          <p:nvPr/>
        </p:nvSpPr>
        <p:spPr>
          <a:xfrm>
            <a:off x="2037993" y="2534841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FFFFF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Future Scope</a:t>
            </a:r>
            <a:endParaRPr lang="en-US" sz="4374" dirty="0"/>
          </a:p>
        </p:txBody>
      </p:sp>
      <p:sp>
        <p:nvSpPr>
          <p:cNvPr id="5" name="Text 3"/>
          <p:cNvSpPr/>
          <p:nvPr/>
        </p:nvSpPr>
        <p:spPr>
          <a:xfrm>
            <a:off x="2393394" y="3562469"/>
            <a:ext cx="1019901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Expand platform to include mobile app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2393394" y="4006691"/>
            <a:ext cx="1019901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Integrate with popular third-party tools and services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2393394" y="4450913"/>
            <a:ext cx="1019901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Implement advanced analytics and reporting features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2393394" y="4895136"/>
            <a:ext cx="1019901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Enhance collaboration capabilities for team projects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2393394" y="5339358"/>
            <a:ext cx="1019901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Explore AI-powered features for automated content generation</a:t>
            </a:r>
            <a:endParaRPr lang="en-US" sz="1750" dirty="0"/>
          </a:p>
        </p:txBody>
      </p:sp>
      <p:pic>
        <p:nvPicPr>
          <p:cNvPr id="10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sp>
        <p:nvSpPr>
          <p:cNvPr id="4" name="Text 2"/>
          <p:cNvSpPr/>
          <p:nvPr/>
        </p:nvSpPr>
        <p:spPr>
          <a:xfrm>
            <a:off x="2037993" y="2656880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FFFFF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Conclusion</a:t>
            </a:r>
            <a:endParaRPr lang="en-US" sz="4374" dirty="0"/>
          </a:p>
        </p:txBody>
      </p:sp>
      <p:sp>
        <p:nvSpPr>
          <p:cNvPr id="5" name="Text 3"/>
          <p:cNvSpPr/>
          <p:nvPr/>
        </p:nvSpPr>
        <p:spPr>
          <a:xfrm>
            <a:off x="2037993" y="3795593"/>
            <a:ext cx="10554414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The integration of a MERN (MongoDB, Express.js, React.js, Node.js) website gives us enhances user experience, engagement, and functionality on the PostIt social media app. By combining a robust web development stack with artificial intelligence capabilities, PostIt provides a dynamic and interactive platform for users to connect, share, and engage with one  another. Join us on PostIt and unlock a new era of digital engagement.</a:t>
            </a:r>
            <a:endParaRPr lang="en-US" sz="1750" dirty="0"/>
          </a:p>
        </p:txBody>
      </p:sp>
      <p:pic>
        <p:nvPicPr>
          <p:cNvPr id="6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>
              <a:alpha val="80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2037993" y="2454235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FFFFF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References</a:t>
            </a:r>
            <a:endParaRPr lang="en-US" sz="4374" dirty="0"/>
          </a:p>
        </p:txBody>
      </p:sp>
      <p:sp>
        <p:nvSpPr>
          <p:cNvPr id="7" name="Text 4"/>
          <p:cNvSpPr/>
          <p:nvPr/>
        </p:nvSpPr>
        <p:spPr>
          <a:xfrm>
            <a:off x="2393394" y="3481864"/>
            <a:ext cx="1019901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www.google.com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2393394" y="3926086"/>
            <a:ext cx="1019901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799"/>
              </a:lnSpc>
              <a:buSzPct val="100000"/>
              <a:buChar char="•"/>
            </a:pPr>
            <a:r>
              <a:rPr lang="en-US" sz="1750" u="sng" dirty="0">
                <a:solidFill>
                  <a:srgbClr val="8C98CA"/>
                </a:solidFill>
                <a:latin typeface="Epilogue" pitchFamily="34" charset="0"/>
                <a:ea typeface="Epilogue" pitchFamily="34" charset="-122"/>
                <a:cs typeface="Epilogue" pitchFamily="34" charset="-120"/>
                <a:hlinkClick r:id="rId2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https://legacy.reactjs.org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2393394" y="4370308"/>
            <a:ext cx="1019901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799"/>
              </a:lnSpc>
              <a:buSzPct val="100000"/>
              <a:buChar char="•"/>
            </a:pPr>
            <a:r>
              <a:rPr lang="en-US" sz="1750" u="sng" dirty="0">
                <a:solidFill>
                  <a:srgbClr val="8C98CA"/>
                </a:solidFill>
                <a:latin typeface="Epilogue" pitchFamily="34" charset="0"/>
                <a:ea typeface="Epilogue" pitchFamily="34" charset="-122"/>
                <a:cs typeface="Epilogue" pitchFamily="34" charset="-120"/>
                <a:hlinkClick r:id="rId3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https://www.mongodb.com</a:t>
            </a:r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​​​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2393394" y="4814530"/>
            <a:ext cx="1019901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799"/>
              </a:lnSpc>
              <a:buSzPct val="100000"/>
              <a:buChar char="•"/>
            </a:pPr>
            <a:r>
              <a:rPr lang="en-US" sz="1750" u="sng" dirty="0">
                <a:solidFill>
                  <a:srgbClr val="8C98CA"/>
                </a:solidFill>
                <a:latin typeface="Epilogue" pitchFamily="34" charset="0"/>
                <a:ea typeface="Epilogue" pitchFamily="34" charset="-122"/>
                <a:cs typeface="Epilogue" pitchFamily="34" charset="-120"/>
                <a:hlinkClick r:id="rId4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2037993" y="5419844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endParaRPr lang="en-US" sz="1750" dirty="0"/>
          </a:p>
        </p:txBody>
      </p:sp>
      <p:pic>
        <p:nvPicPr>
          <p:cNvPr id="12" name="Image 1" descr="preencoded.png">
            <a:hlinkClick r:id="rId6" tooltip="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>
              <a:alpha val="80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2037993" y="3245525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FFFFF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Q&amp;A Session</a:t>
            </a:r>
            <a:endParaRPr lang="en-US" sz="4374" dirty="0"/>
          </a:p>
        </p:txBody>
      </p:sp>
      <p:sp>
        <p:nvSpPr>
          <p:cNvPr id="7" name="Text 4"/>
          <p:cNvSpPr/>
          <p:nvPr/>
        </p:nvSpPr>
        <p:spPr>
          <a:xfrm>
            <a:off x="2037993" y="4273153"/>
            <a:ext cx="10554414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 dedicated Q&amp;A session to address any queries or concerns you may have. Join the discussion and gain deeper insights into the world of PostIt.</a:t>
            </a:r>
            <a:endParaRPr lang="en-US" sz="1750" dirty="0"/>
          </a:p>
        </p:txBody>
      </p:sp>
      <p:pic>
        <p:nvPicPr>
          <p:cNvPr id="8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sp>
        <p:nvSpPr>
          <p:cNvPr id="4" name="Text 2"/>
          <p:cNvSpPr/>
          <p:nvPr/>
        </p:nvSpPr>
        <p:spPr>
          <a:xfrm>
            <a:off x="2037993" y="1288137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FFFFF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Table of Content</a:t>
            </a:r>
            <a:endParaRPr lang="en-US" sz="4374" dirty="0"/>
          </a:p>
        </p:txBody>
      </p:sp>
      <p:sp>
        <p:nvSpPr>
          <p:cNvPr id="5" name="Text 3"/>
          <p:cNvSpPr/>
          <p:nvPr/>
        </p:nvSpPr>
        <p:spPr>
          <a:xfrm>
            <a:off x="2393394" y="2426851"/>
            <a:ext cx="1019901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Overview of the project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2393394" y="2871073"/>
            <a:ext cx="1019901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Importance of social media in today's world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2393394" y="3315295"/>
            <a:ext cx="1019901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Technologies Used in the Project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2393394" y="3759518"/>
            <a:ext cx="1019901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PostIt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2393394" y="4203740"/>
            <a:ext cx="1019901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Screen Shots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2393394" y="4647962"/>
            <a:ext cx="1019901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Project Challenges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2393394" y="5092184"/>
            <a:ext cx="1019901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Project Roles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2393394" y="5536406"/>
            <a:ext cx="1019901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Key Learnings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2393394" y="5980628"/>
            <a:ext cx="1019901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Conclusion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2037993" y="6585942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endParaRPr lang="en-US" sz="1750" dirty="0"/>
          </a:p>
        </p:txBody>
      </p:sp>
      <p:pic>
        <p:nvPicPr>
          <p:cNvPr id="15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sp>
        <p:nvSpPr>
          <p:cNvPr id="4" name="Text 2"/>
          <p:cNvSpPr/>
          <p:nvPr/>
        </p:nvSpPr>
        <p:spPr>
          <a:xfrm>
            <a:off x="2037993" y="3245525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FFFFF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Thank You</a:t>
            </a:r>
            <a:endParaRPr lang="en-US" sz="4374" dirty="0"/>
          </a:p>
        </p:txBody>
      </p:sp>
      <p:sp>
        <p:nvSpPr>
          <p:cNvPr id="5" name="Text 3"/>
          <p:cNvSpPr/>
          <p:nvPr/>
        </p:nvSpPr>
        <p:spPr>
          <a:xfrm>
            <a:off x="2037993" y="4273153"/>
            <a:ext cx="10554414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Expressing gratitude to the audience for their time and attention. Appreciating their presence in the presentation and the support shown towards PostIt.</a:t>
            </a:r>
            <a:endParaRPr lang="en-US" sz="1750" dirty="0"/>
          </a:p>
        </p:txBody>
      </p:sp>
      <p:pic>
        <p:nvPicPr>
          <p:cNvPr id="6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3199" y="3245525"/>
            <a:ext cx="619506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FFFFF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Overview of the Project</a:t>
            </a:r>
            <a:endParaRPr lang="en-US" sz="4374" dirty="0"/>
          </a:p>
        </p:txBody>
      </p:sp>
      <p:sp>
        <p:nvSpPr>
          <p:cNvPr id="6" name="Text 3"/>
          <p:cNvSpPr/>
          <p:nvPr/>
        </p:nvSpPr>
        <p:spPr>
          <a:xfrm>
            <a:off x="833199" y="4273153"/>
            <a:ext cx="747760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Get a glimpse into the world of PostIt - its mission, vision, and goal. Understand why this social media project stands out from the rest.</a:t>
            </a:r>
            <a:endParaRPr lang="en-US" sz="1750" dirty="0"/>
          </a:p>
        </p:txBody>
      </p:sp>
      <p:pic>
        <p:nvPicPr>
          <p:cNvPr id="7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sp>
        <p:nvSpPr>
          <p:cNvPr id="4" name="Text 2"/>
          <p:cNvSpPr/>
          <p:nvPr/>
        </p:nvSpPr>
        <p:spPr>
          <a:xfrm>
            <a:off x="2037993" y="1006197"/>
            <a:ext cx="8602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FFFFF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Technologies Used in the Project</a:t>
            </a:r>
            <a:endParaRPr lang="en-US" sz="4374" dirty="0"/>
          </a:p>
        </p:txBody>
      </p:sp>
      <p:sp>
        <p:nvSpPr>
          <p:cNvPr id="5" name="Shape 3"/>
          <p:cNvSpPr/>
          <p:nvPr/>
        </p:nvSpPr>
        <p:spPr>
          <a:xfrm>
            <a:off x="2037993" y="2144911"/>
            <a:ext cx="5166122" cy="1663184"/>
          </a:xfrm>
          <a:prstGeom prst="roundRect">
            <a:avLst>
              <a:gd name="adj" fmla="val 6012"/>
            </a:avLst>
          </a:prstGeom>
          <a:solidFill>
            <a:srgbClr val="283157"/>
          </a:solidFill>
          <a:ln w="13811">
            <a:solidFill>
              <a:srgbClr val="414A70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2273975" y="2380893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EBECE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MongoDB</a:t>
            </a:r>
            <a:endParaRPr lang="en-US" sz="2187" dirty="0"/>
          </a:p>
        </p:txBody>
      </p:sp>
      <p:sp>
        <p:nvSpPr>
          <p:cNvPr id="7" name="Text 5"/>
          <p:cNvSpPr/>
          <p:nvPr/>
        </p:nvSpPr>
        <p:spPr>
          <a:xfrm>
            <a:off x="2273975" y="2861310"/>
            <a:ext cx="469415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Powerful database for storing user data and posts.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7426285" y="2144911"/>
            <a:ext cx="5166122" cy="1663184"/>
          </a:xfrm>
          <a:prstGeom prst="roundRect">
            <a:avLst>
              <a:gd name="adj" fmla="val 6012"/>
            </a:avLst>
          </a:prstGeom>
          <a:solidFill>
            <a:srgbClr val="283157"/>
          </a:solidFill>
          <a:ln w="13811">
            <a:solidFill>
              <a:srgbClr val="414A70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7662267" y="2380893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EBECE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Express.js</a:t>
            </a:r>
            <a:endParaRPr lang="en-US" sz="2187" dirty="0"/>
          </a:p>
        </p:txBody>
      </p:sp>
      <p:sp>
        <p:nvSpPr>
          <p:cNvPr id="10" name="Text 8"/>
          <p:cNvSpPr/>
          <p:nvPr/>
        </p:nvSpPr>
        <p:spPr>
          <a:xfrm>
            <a:off x="7662267" y="2861310"/>
            <a:ext cx="469415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Robust web application framework for building the server-side infrastructure.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2037993" y="4030266"/>
            <a:ext cx="5166122" cy="1663184"/>
          </a:xfrm>
          <a:prstGeom prst="roundRect">
            <a:avLst>
              <a:gd name="adj" fmla="val 6012"/>
            </a:avLst>
          </a:prstGeom>
          <a:solidFill>
            <a:srgbClr val="283157"/>
          </a:solidFill>
          <a:ln w="13811">
            <a:solidFill>
              <a:srgbClr val="414A70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2273975" y="4266248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EBECE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Node.js</a:t>
            </a:r>
            <a:endParaRPr lang="en-US" sz="2187" dirty="0"/>
          </a:p>
        </p:txBody>
      </p:sp>
      <p:sp>
        <p:nvSpPr>
          <p:cNvPr id="13" name="Text 11"/>
          <p:cNvSpPr/>
          <p:nvPr/>
        </p:nvSpPr>
        <p:spPr>
          <a:xfrm>
            <a:off x="2273975" y="4746665"/>
            <a:ext cx="469415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Efficient JavaScript runtime environment for running the server-side application.</a:t>
            </a:r>
            <a:endParaRPr lang="en-US" sz="1750" dirty="0"/>
          </a:p>
        </p:txBody>
      </p:sp>
      <p:sp>
        <p:nvSpPr>
          <p:cNvPr id="14" name="Shape 12"/>
          <p:cNvSpPr/>
          <p:nvPr/>
        </p:nvSpPr>
        <p:spPr>
          <a:xfrm>
            <a:off x="7426285" y="4030266"/>
            <a:ext cx="5166122" cy="1663184"/>
          </a:xfrm>
          <a:prstGeom prst="roundRect">
            <a:avLst>
              <a:gd name="adj" fmla="val 6012"/>
            </a:avLst>
          </a:prstGeom>
          <a:solidFill>
            <a:srgbClr val="283157"/>
          </a:solidFill>
          <a:ln w="13811">
            <a:solidFill>
              <a:srgbClr val="414A70"/>
            </a:solidFill>
            <a:prstDash val="solid"/>
          </a:ln>
        </p:spPr>
      </p:sp>
      <p:sp>
        <p:nvSpPr>
          <p:cNvPr id="15" name="Text 13"/>
          <p:cNvSpPr/>
          <p:nvPr/>
        </p:nvSpPr>
        <p:spPr>
          <a:xfrm>
            <a:off x="7662267" y="4266248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EBECE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React</a:t>
            </a:r>
            <a:endParaRPr lang="en-US" sz="2187" dirty="0"/>
          </a:p>
        </p:txBody>
      </p:sp>
      <p:sp>
        <p:nvSpPr>
          <p:cNvPr id="16" name="Text 14"/>
          <p:cNvSpPr/>
          <p:nvPr/>
        </p:nvSpPr>
        <p:spPr>
          <a:xfrm>
            <a:off x="7662267" y="4746665"/>
            <a:ext cx="469415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 JavaScript library for building user interfaces.</a:t>
            </a:r>
            <a:endParaRPr lang="en-US" sz="1750" dirty="0"/>
          </a:p>
        </p:txBody>
      </p:sp>
      <p:sp>
        <p:nvSpPr>
          <p:cNvPr id="17" name="Shape 15"/>
          <p:cNvSpPr/>
          <p:nvPr/>
        </p:nvSpPr>
        <p:spPr>
          <a:xfrm>
            <a:off x="2037993" y="5915620"/>
            <a:ext cx="10554414" cy="1307783"/>
          </a:xfrm>
          <a:prstGeom prst="roundRect">
            <a:avLst>
              <a:gd name="adj" fmla="val 7646"/>
            </a:avLst>
          </a:prstGeom>
          <a:solidFill>
            <a:srgbClr val="283157"/>
          </a:solidFill>
          <a:ln w="13811">
            <a:solidFill>
              <a:srgbClr val="414A70"/>
            </a:solidFill>
            <a:prstDash val="solid"/>
          </a:ln>
        </p:spPr>
      </p:sp>
      <p:sp>
        <p:nvSpPr>
          <p:cNvPr id="18" name="Text 16"/>
          <p:cNvSpPr/>
          <p:nvPr/>
        </p:nvSpPr>
        <p:spPr>
          <a:xfrm>
            <a:off x="2273975" y="6151602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EBECE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JWT Tokens</a:t>
            </a:r>
            <a:endParaRPr lang="en-US" sz="2187" dirty="0"/>
          </a:p>
        </p:txBody>
      </p:sp>
      <p:sp>
        <p:nvSpPr>
          <p:cNvPr id="19" name="Text 17"/>
          <p:cNvSpPr/>
          <p:nvPr/>
        </p:nvSpPr>
        <p:spPr>
          <a:xfrm>
            <a:off x="2273975" y="6632019"/>
            <a:ext cx="1008245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Secure method for transmitting information between parties as a JSON object.</a:t>
            </a:r>
            <a:endParaRPr lang="en-US" sz="1750" dirty="0"/>
          </a:p>
        </p:txBody>
      </p:sp>
      <p:pic>
        <p:nvPicPr>
          <p:cNvPr id="20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3199" y="3245525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FFFFF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About PostIt</a:t>
            </a:r>
            <a:endParaRPr lang="en-US" sz="4374" dirty="0"/>
          </a:p>
        </p:txBody>
      </p:sp>
      <p:sp>
        <p:nvSpPr>
          <p:cNvPr id="6" name="Text 3"/>
          <p:cNvSpPr/>
          <p:nvPr/>
        </p:nvSpPr>
        <p:spPr>
          <a:xfrm>
            <a:off x="833199" y="4273153"/>
            <a:ext cx="747760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Delve into the heart of PostIt and explore its main features, functionality, and its impact on the social media.</a:t>
            </a:r>
            <a:endParaRPr lang="en-US" sz="1750" dirty="0"/>
          </a:p>
        </p:txBody>
      </p:sp>
      <p:pic>
        <p:nvPicPr>
          <p:cNvPr id="7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sp>
        <p:nvSpPr>
          <p:cNvPr id="4" name="Text 2"/>
          <p:cNvSpPr/>
          <p:nvPr/>
        </p:nvSpPr>
        <p:spPr>
          <a:xfrm>
            <a:off x="2037993" y="2801303"/>
            <a:ext cx="467106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FFFFF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Project Approach</a:t>
            </a:r>
            <a:endParaRPr lang="en-US" sz="4374" dirty="0"/>
          </a:p>
        </p:txBody>
      </p:sp>
      <p:sp>
        <p:nvSpPr>
          <p:cNvPr id="5" name="Text 3"/>
          <p:cNvSpPr/>
          <p:nvPr/>
        </p:nvSpPr>
        <p:spPr>
          <a:xfrm>
            <a:off x="2393394" y="3828931"/>
            <a:ext cx="1019901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799"/>
              </a:lnSpc>
              <a:buSzPct val="100000"/>
              <a:buChar char="•"/>
            </a:pPr>
            <a:r>
              <a:rPr lang="en-US" sz="175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Backend API Setup:</a:t>
            </a:r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Initial development of CRUD operations for tasks.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2393394" y="4273153"/>
            <a:ext cx="10199013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marL="342900" indent="-342900">
              <a:lnSpc>
                <a:spcPts val="2799"/>
              </a:lnSpc>
              <a:buSzPct val="100000"/>
              <a:buChar char="•"/>
            </a:pPr>
            <a:r>
              <a:rPr lang="en-US" sz="175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UI Integration:</a:t>
            </a:r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Integration of the client interface with the existing backend for seamless task management.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2393394" y="5072777"/>
            <a:ext cx="1019901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799"/>
              </a:lnSpc>
              <a:buSzPct val="100000"/>
              <a:buChar char="•"/>
            </a:pPr>
            <a:r>
              <a:rPr lang="en-US" sz="175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Phases:</a:t>
            </a:r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Backend setup, UI design, planned UI enhancements.</a:t>
            </a:r>
            <a:endParaRPr lang="en-US" sz="1750" dirty="0"/>
          </a:p>
        </p:txBody>
      </p:sp>
      <p:pic>
        <p:nvPicPr>
          <p:cNvPr id="8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sp>
        <p:nvSpPr>
          <p:cNvPr id="4" name="Text 2"/>
          <p:cNvSpPr/>
          <p:nvPr/>
        </p:nvSpPr>
        <p:spPr>
          <a:xfrm>
            <a:off x="2037993" y="1179076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FFFFF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Main Dashboard</a:t>
            </a:r>
            <a:endParaRPr lang="en-US" sz="4374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37993" y="2317790"/>
            <a:ext cx="10356890" cy="4732615"/>
          </a:xfrm>
          <a:prstGeom prst="rect">
            <a:avLst/>
          </a:prstGeom>
        </p:spPr>
      </p:pic>
      <p:pic>
        <p:nvPicPr>
          <p:cNvPr id="6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sp>
        <p:nvSpPr>
          <p:cNvPr id="4" name="Text 2"/>
          <p:cNvSpPr/>
          <p:nvPr/>
        </p:nvSpPr>
        <p:spPr>
          <a:xfrm>
            <a:off x="2037993" y="1182767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FFFFF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Login Page</a:t>
            </a:r>
            <a:endParaRPr lang="en-US" sz="4374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37993" y="2321481"/>
            <a:ext cx="10356890" cy="4725233"/>
          </a:xfrm>
          <a:prstGeom prst="rect">
            <a:avLst/>
          </a:prstGeom>
        </p:spPr>
      </p:pic>
      <p:pic>
        <p:nvPicPr>
          <p:cNvPr id="6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sp>
        <p:nvSpPr>
          <p:cNvPr id="4" name="Text 2"/>
          <p:cNvSpPr/>
          <p:nvPr/>
        </p:nvSpPr>
        <p:spPr>
          <a:xfrm>
            <a:off x="2037993" y="1196221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FFFFF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Sign up page</a:t>
            </a:r>
            <a:endParaRPr lang="en-US" sz="4374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37993" y="2334935"/>
            <a:ext cx="10356890" cy="4698325"/>
          </a:xfrm>
          <a:prstGeom prst="rect">
            <a:avLst/>
          </a:prstGeom>
        </p:spPr>
      </p:pic>
      <p:pic>
        <p:nvPicPr>
          <p:cNvPr id="6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2024-01-19T10:17:47Z</dcterms:created>
  <dcterms:modified xsi:type="dcterms:W3CDTF">2024-01-19T10:17:47Z</dcterms:modified>
</cp:coreProperties>
</file>